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9144000" cy="5143500" type="screen16x9"/>
  <p:notesSz cx="6858000" cy="9144000"/>
  <p:embeddedFontLst>
    <p:embeddedFont>
      <p:font typeface="Lato" panose="020B0600000101010101" charset="0"/>
      <p:regular r:id="rId44"/>
      <p:bold r:id="rId45"/>
      <p:italic r:id="rId46"/>
      <p:boldItalic r:id="rId47"/>
    </p:embeddedFont>
    <p:embeddedFont>
      <p:font typeface="Playfair Display" panose="020B0600000101010101" charset="0"/>
      <p:regular r:id="rId48"/>
      <p:bold r:id="rId49"/>
      <p:italic r:id="rId50"/>
      <p:boldItalic r:id="rId51"/>
    </p:embeddedFont>
    <p:embeddedFont>
      <p:font typeface="Jua" panose="020B0600000101010101" charset="-127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16C673-286A-46F2-A7E7-7CD9EB7A9071}">
  <a:tblStyle styleId="{8016C673-286A-46F2-A7E7-7CD9EB7A9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123CF7-B521-4F87-925F-9C4098655470}" styleName="Table_1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5c975e79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5c975e79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255d6984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255d6984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4a3bf5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4a3bf5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c255d698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c255d698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42879b1a3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42879b1a3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5c975e7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5c975e7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4888601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c4888601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4888601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c4888601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42879b1a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42879b1a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42879b1a3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42879b1a3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255d6984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c255d6984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42879b1a3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c42879b1a3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42879b1a3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c42879b1a3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c42879b1a3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c42879b1a3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42879b1a3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42879b1a3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42879b1a3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42879b1a3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c48886018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c48886018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488860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488860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42879b1a3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42879b1a3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c2a09193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c2a09193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48886018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48886018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5c975e79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5c975e79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c4888601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c4888601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4888601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4888601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c5ad7a550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c5ad7a550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5c975e79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c5c975e79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255d698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255d698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5c975e79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c5c975e79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255d6984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255d6984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c48886018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c48886018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c5ad7a55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c5ad7a550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c48886018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c48886018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255d698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c255d698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c5ad7a550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c5ad7a550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c5ad7a550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c5ad7a550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42879b1a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42879b1a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42879b1a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42879b1a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42879b1a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42879b1a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255d6984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c255d6984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42879b1a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42879b1a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게임 </a:t>
            </a:r>
            <a:r>
              <a:rPr lang="ko" dirty="0"/>
              <a:t>제안서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최용우, </a:t>
            </a:r>
            <a:r>
              <a:rPr lang="ko-KR" altLang="en-US" dirty="0" smtClean="0"/>
              <a:t>김경연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2196650" y="574700"/>
            <a:ext cx="4719600" cy="4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450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8"/>
              <a:buFont typeface="Jua"/>
              <a:buChar char="●"/>
            </a:pPr>
            <a:r>
              <a:rPr lang="ko" sz="3408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게임특징</a:t>
            </a:r>
            <a:endParaRPr sz="3408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시놉시스</a:t>
            </a:r>
            <a:endParaRPr sz="25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세계관</a:t>
            </a:r>
            <a:endParaRPr sz="25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구현요소 정리</a:t>
            </a:r>
            <a:endParaRPr sz="25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091">
                <a:latin typeface="Jua"/>
                <a:ea typeface="Jua"/>
                <a:cs typeface="Jua"/>
                <a:sym typeface="Jua"/>
              </a:rPr>
              <a:t>뱀서라이크</a:t>
            </a:r>
            <a:endParaRPr sz="20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091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20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191">
                <a:latin typeface="Jua"/>
                <a:ea typeface="Jua"/>
                <a:cs typeface="Jua"/>
                <a:sym typeface="Jua"/>
              </a:rPr>
              <a:t>캐릭터</a:t>
            </a:r>
            <a:endParaRPr sz="21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191">
                <a:latin typeface="Jua"/>
                <a:ea typeface="Jua"/>
                <a:cs typeface="Jua"/>
                <a:sym typeface="Jua"/>
              </a:rPr>
              <a:t>성장요소</a:t>
            </a:r>
            <a:endParaRPr sz="2191">
              <a:latin typeface="Jua"/>
              <a:ea typeface="Jua"/>
              <a:cs typeface="Jua"/>
              <a:sym typeface="Jua"/>
            </a:endParaRPr>
          </a:p>
          <a:p>
            <a:pPr marL="914400" lvl="1" indent="-393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2"/>
              <a:buFont typeface="Jua"/>
              <a:buChar char="○"/>
            </a:pPr>
            <a:r>
              <a:rPr lang="ko" sz="2591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191">
                <a:latin typeface="Jua"/>
                <a:ea typeface="Jua"/>
                <a:cs typeface="Jua"/>
                <a:sym typeface="Jua"/>
              </a:rPr>
              <a:t>해금요소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190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시놉시스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28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2040년,pc게임의 시대가 막을 내리고 전세계는 가상세계의 열풍에 빠져든다.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우후죽순 가상세계 기반 게임이 쏟아져 나오는데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갑작스런 이상징후와 함께 게임속 몬스터들이 전이되어 도시로 침공을 시작한다.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시민들이 몬스터들에게 공격 받는 위기의 순간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게임 속 캐릭터들이 전이되어 그들을 구출해준다.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하지만 몬스터들은 여전히 넘쳐나는데..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과연 그들은 몬스터들을 물리치고 도시를 지켜낼 수 있을것인가?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1764775" y="1243525"/>
            <a:ext cx="320100" cy="3201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/>
          <p:nvPr/>
        </p:nvSpPr>
        <p:spPr>
          <a:xfrm rot="10800000">
            <a:off x="7077450" y="3614900"/>
            <a:ext cx="320100" cy="3201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190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세계관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616500" y="1457275"/>
            <a:ext cx="8520600" cy="28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2040년, 가상세계기반 게임들이 주류를 이루고 있다.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화면이 깨진듯한 현상과 함께 게임속 몬스터들이 전이되어 공격을 하기 시작한다.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496650" y="1274200"/>
            <a:ext cx="320100" cy="3201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5439900" y="2108575"/>
            <a:ext cx="320100" cy="3201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2641237"/>
            <a:ext cx="2070826" cy="12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300" y="2641225"/>
            <a:ext cx="1340700" cy="16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631" y="2464350"/>
            <a:ext cx="2758044" cy="10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625" y="3586550"/>
            <a:ext cx="2758050" cy="13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뱀서라이크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487375" y="2361750"/>
            <a:ext cx="7872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뱀서라이크 장르의 기본적인 전투 시스템을 그대로 차용하였다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게임 내에서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[특성시스템]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을 통해 기존 뱀서라이크와 다른 독특한 전투 컨셉을 기대할 수 있다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24" name="Google Shape;224;p29"/>
          <p:cNvGraphicFramePr/>
          <p:nvPr/>
        </p:nvGraphicFramePr>
        <p:xfrm>
          <a:off x="713650" y="1226535"/>
          <a:ext cx="6573850" cy="735225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5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뱀서라이크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-뱀파이어 서바이벌를 기반으로 한 뱀서라이크류의 게임을 제작 목표로 함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00" y="1120700"/>
            <a:ext cx="2735450" cy="17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00" y="3153900"/>
            <a:ext cx="2735451" cy="15379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3350650" y="1436325"/>
            <a:ext cx="5685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근처 적을 알아서 공격하는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자동 공격</a:t>
            </a:r>
            <a:r>
              <a:rPr lang="ko">
                <a:latin typeface="Jua"/>
                <a:ea typeface="Jua"/>
                <a:cs typeface="Jua"/>
                <a:sym typeface="Jua"/>
              </a:rPr>
              <a:t> 시스템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적을 처치하면 일정량의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경험치를 얻는 토큰</a:t>
            </a:r>
            <a:r>
              <a:rPr lang="ko">
                <a:latin typeface="Jua"/>
                <a:ea typeface="Jua"/>
                <a:cs typeface="Jua"/>
                <a:sym typeface="Jua"/>
              </a:rPr>
              <a:t> 드랍-&gt;획득과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레벨</a:t>
            </a:r>
            <a:endParaRPr>
              <a:solidFill>
                <a:srgbClr val="CC0000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레벨업시 주인공은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랜덤으로 나오는 무기, 패시브 아이템</a:t>
            </a:r>
            <a:r>
              <a:rPr lang="ko">
                <a:latin typeface="Jua"/>
                <a:ea typeface="Jua"/>
                <a:cs typeface="Jua"/>
                <a:sym typeface="Jua"/>
              </a:rPr>
              <a:t> 중 한개를 획득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점차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수가 많아지고 강력해지는 몬스터</a:t>
            </a:r>
            <a:r>
              <a:rPr lang="ko">
                <a:latin typeface="Jua"/>
                <a:ea typeface="Jua"/>
                <a:cs typeface="Jua"/>
                <a:sym typeface="Jua"/>
              </a:rPr>
              <a:t>를 이겨내며 버텨야 함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특정 시간대에 진입하면 보스 등장과 함께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보스전</a:t>
            </a:r>
            <a:r>
              <a:rPr lang="ko">
                <a:latin typeface="Jua"/>
                <a:ea typeface="Jua"/>
                <a:cs typeface="Jua"/>
                <a:sym typeface="Jua"/>
              </a:rPr>
              <a:t>이 진행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플레이어블 캐릭터의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HP가 0</a:t>
            </a:r>
            <a:r>
              <a:rPr lang="ko">
                <a:latin typeface="Jua"/>
                <a:ea typeface="Jua"/>
                <a:cs typeface="Jua"/>
                <a:sym typeface="Jua"/>
              </a:rPr>
              <a:t>이 되면 패배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스테이지의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최종 보스</a:t>
            </a:r>
            <a:r>
              <a:rPr lang="ko">
                <a:latin typeface="Jua"/>
                <a:ea typeface="Jua"/>
                <a:cs typeface="Jua"/>
                <a:sym typeface="Jua"/>
              </a:rPr>
              <a:t>를 쓰러트리면 승리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스테이지에 </a:t>
            </a:r>
            <a:r>
              <a:rPr lang="ko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머무른 시간+엘리트,보스 쓰러트린 숫자</a:t>
            </a:r>
            <a:r>
              <a:rPr lang="ko">
                <a:latin typeface="Jua"/>
                <a:ea typeface="Jua"/>
                <a:cs typeface="Jua"/>
                <a:sym typeface="Jua"/>
              </a:rPr>
              <a:t>에 따라 보상 지급(골드)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66613" y="2740025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Jua"/>
                <a:ea typeface="Jua"/>
                <a:cs typeface="Jua"/>
                <a:sym typeface="Jua"/>
              </a:rPr>
              <a:t>몬스터 웨이브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516638" y="4595225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Jua"/>
                <a:ea typeface="Jua"/>
                <a:cs typeface="Jua"/>
                <a:sym typeface="Jua"/>
              </a:rPr>
              <a:t>보스전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3495600" y="838800"/>
            <a:ext cx="394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Jua"/>
                <a:ea typeface="Jua"/>
                <a:cs typeface="Jua"/>
                <a:sym typeface="Jua"/>
              </a:rPr>
              <a:t>핵심 플레이 정리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뱀서라이크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/>
        </p:nvSpPr>
        <p:spPr>
          <a:xfrm>
            <a:off x="4572000" y="1199625"/>
            <a:ext cx="44076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특성 시스템</a:t>
            </a:r>
            <a:endParaRPr sz="16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Jua"/>
              <a:buChar char="●"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중간보스 처치시 획득하는 보상으로 현재 사용하고 있는 무기나 패시브아이템을 매우 강력하게 강화하는 특성을 얻을 수 있다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ua"/>
              <a:buChar char="●"/>
            </a:pPr>
            <a:r>
              <a:rPr lang="ko" sz="1200">
                <a:solidFill>
                  <a:srgbClr val="666666"/>
                </a:solidFill>
                <a:latin typeface="Jua"/>
                <a:ea typeface="Jua"/>
                <a:cs typeface="Jua"/>
                <a:sym typeface="Jua"/>
              </a:rPr>
              <a:t>EX)투사체는 적에게 적중하면 작은 총알로 분리된다</a:t>
            </a:r>
            <a:endParaRPr sz="1200">
              <a:solidFill>
                <a:srgbClr val="666666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ua"/>
              <a:buChar char="●"/>
            </a:pPr>
            <a:r>
              <a:rPr lang="ko" sz="1200">
                <a:solidFill>
                  <a:srgbClr val="666666"/>
                </a:solidFill>
                <a:latin typeface="Jua"/>
                <a:ea typeface="Jua"/>
                <a:cs typeface="Jua"/>
                <a:sym typeface="Jua"/>
              </a:rPr>
              <a:t>EX)투사체에게 관통이 생기게 된다</a:t>
            </a:r>
            <a:endParaRPr sz="1200">
              <a:solidFill>
                <a:srgbClr val="666666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기획의도</a:t>
            </a:r>
            <a:endParaRPr sz="16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Jua"/>
              <a:buChar char="●"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중간 보스의 확실한 보상 지급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Jua"/>
              <a:buChar char="●"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전투 방향성을 결정짓는 독창적인 시스템을 넣고자 함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 flipH="1">
            <a:off x="4342650" y="1050650"/>
            <a:ext cx="1500" cy="30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50" y="778175"/>
            <a:ext cx="3001225" cy="37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883650" y="4423075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Jua"/>
                <a:ea typeface="Jua"/>
                <a:cs typeface="Jua"/>
                <a:sym typeface="Jua"/>
              </a:rPr>
              <a:t>닌자 서바이벌 특성시스템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뱀서라이크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465325" y="2850975"/>
            <a:ext cx="7541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PC 뱀서라이크의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플레이 타임 30분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-&gt; 모바일에 어울리는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20분~15분의 플레이 타임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으로 바꿨다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짧은 스테이지 구성에 맞게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엘리트, 몬스터 웨이브, 보스전을 촘촘하게 배치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하여 유저가 알차게 게임을 즐길 수 있게 이벤트를 배치하였다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51" name="Google Shape;251;p32"/>
          <p:cNvGraphicFramePr/>
          <p:nvPr/>
        </p:nvGraphicFramePr>
        <p:xfrm>
          <a:off x="949250" y="1120985"/>
          <a:ext cx="6573850" cy="735225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5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짧은 플레이 타임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-최대 플레이 타임 20분의 짧은 스테이지를 기반으로 한 반복 컨텐츠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2" name="Google Shape;252;p32"/>
          <p:cNvGraphicFramePr/>
          <p:nvPr/>
        </p:nvGraphicFramePr>
        <p:xfrm>
          <a:off x="949250" y="1856210"/>
          <a:ext cx="6573850" cy="868650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5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가벼운 전투와 무거운 전투의 적절한 조화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-엘리트, 몬스터 웨이브 기반의 가벼운 전투와 보스전을 중심으로 무거운 전투의 적절한 조화를 통해 플레이어의 재미 추구 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573950" y="2390625"/>
            <a:ext cx="7541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캐릭터의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촘촘한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성장 과정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에 맞게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스테이지의 난이도를 알맞게 조절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하는데 목적을 둔다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스테이지는 일반모드 20개, 하드모드 20개로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최대 40개의 스테이지를 구상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하고 있음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스테이지의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난도를 완만하게 증가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시키고, 높은 스테이지에 도전할수록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보상이 증가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하는 형태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하드모드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는 기존 스테이지 보다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몬스터가 강력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하고,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보스의 패턴이 추가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되고 보스가 더욱 강력함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58" name="Google Shape;258;p33"/>
          <p:cNvGraphicFramePr/>
          <p:nvPr/>
        </p:nvGraphicFramePr>
        <p:xfrm>
          <a:off x="949275" y="1121010"/>
          <a:ext cx="6573850" cy="715600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5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많은 스테이지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-스테이지를 많이 만들어 유저의 성장곡선을 최대한 완만히 하고자 하였고, 유저의 성장경험을 지속적으로 제공하고자 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/>
        </p:nvSpPr>
        <p:spPr>
          <a:xfrm>
            <a:off x="460725" y="872875"/>
            <a:ext cx="3879600" cy="3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스테이지 유형별 분류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Jua"/>
              <a:buAutoNum type="arabicPeriod"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오픈맵(OpenMap)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어떤 방향으로든 무한으로 움직일 수 있는 맵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사방에서 적이 나온다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Jua"/>
              <a:buAutoNum type="arabicPeriod"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가로맵(Vertical)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좌우로만 무한으로 움직일 수 있는 맵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좌우에서만 적이 나온다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Jua"/>
              <a:buAutoNum type="arabicPeriod"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사각형맵(SquareMap)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작은 스테이지 안에서만 한정적으로 움직일 수 있는 맵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사방에서 적이 나오며 스테이지 공간이 한정적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25" y="830600"/>
            <a:ext cx="2082225" cy="12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125" y="2174474"/>
            <a:ext cx="2067699" cy="12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125" y="3518350"/>
            <a:ext cx="2073362" cy="127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4"/>
          <p:cNvCxnSpPr/>
          <p:nvPr/>
        </p:nvCxnSpPr>
        <p:spPr>
          <a:xfrm>
            <a:off x="4900525" y="920000"/>
            <a:ext cx="0" cy="38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9" name="Google Shape;269;p34"/>
          <p:cNvSpPr txBox="1"/>
          <p:nvPr/>
        </p:nvSpPr>
        <p:spPr>
          <a:xfrm>
            <a:off x="3857775" y="13196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오픈맵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3857775" y="2610613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가로맵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4693725" y="3954488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사각형맵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/>
        </p:nvSpPr>
        <p:spPr>
          <a:xfrm>
            <a:off x="211925" y="902625"/>
            <a:ext cx="42777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스테이지 플레이시간 분류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  20분 스테이지(20min Stage)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20분에 최종 보스가 등장하고 처치에 성공하면 클리어 하는 스테이지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엘리트 등장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(2분,5분,7분,9분,11분,13분,15분,17분,18분에 등장)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몬스터 웨이브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(4분,6분,8분,12분,14분,16분,18분)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보스 등장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(중간보스 10분, 최종보스 20분)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 flipH="1">
            <a:off x="4572025" y="1561925"/>
            <a:ext cx="3900" cy="319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9" name="Google Shape;279;p35"/>
          <p:cNvSpPr txBox="1"/>
          <p:nvPr/>
        </p:nvSpPr>
        <p:spPr>
          <a:xfrm>
            <a:off x="4834800" y="1429225"/>
            <a:ext cx="39975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  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15분 스테이지(15min Stage)</a:t>
            </a: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15분에 최종보스가 등장하고 처치에 성공하면 클리어 하는 스테이지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엘리트 등장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(2분,4분,7분,10분,12분,13분,14분)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몬스터 웨이브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(3분,5분,8분,11분,12분30초,14분)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보스등장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(중간보스 9분, 최종보스 15분)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47575" y="870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80">
                <a:latin typeface="Jua"/>
                <a:ea typeface="Jua"/>
                <a:cs typeface="Jua"/>
                <a:sym typeface="Jua"/>
              </a:rPr>
              <a:t>목차</a:t>
            </a:r>
            <a:endParaRPr sz="308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424450" y="659975"/>
            <a:ext cx="3649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42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8"/>
              <a:buFont typeface="Jua"/>
              <a:buChar char="●"/>
            </a:pPr>
            <a:r>
              <a:rPr lang="ko" sz="2608" b="1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 sz="2608" b="1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게임개요</a:t>
            </a:r>
            <a:endParaRPr sz="17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장르 선정 이유</a:t>
            </a:r>
            <a:endParaRPr sz="17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핵심 컨셉</a:t>
            </a:r>
            <a:endParaRPr sz="1791" dirty="0">
              <a:latin typeface="Jua"/>
              <a:ea typeface="Jua"/>
              <a:cs typeface="Jua"/>
              <a:sym typeface="Ju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1" dirty="0">
              <a:latin typeface="Jua"/>
              <a:ea typeface="Jua"/>
              <a:cs typeface="Jua"/>
              <a:sym typeface="Jua"/>
            </a:endParaRPr>
          </a:p>
          <a:p>
            <a:pPr marL="457200" lvl="0" indent="-3942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08"/>
              <a:buFont typeface="Jua"/>
              <a:buChar char="●"/>
            </a:pPr>
            <a:r>
              <a:rPr lang="ko" sz="2608" b="1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게임특징</a:t>
            </a:r>
            <a:endParaRPr sz="2608" b="1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시놉시스</a:t>
            </a:r>
            <a:endParaRPr sz="17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 smtClean="0">
                <a:latin typeface="Jua"/>
                <a:ea typeface="Jua"/>
                <a:cs typeface="Jua"/>
                <a:sym typeface="Jua"/>
              </a:rPr>
              <a:t>특징</a:t>
            </a:r>
            <a:r>
              <a:rPr lang="ko" sz="1791" dirty="0">
                <a:latin typeface="Jua"/>
                <a:ea typeface="Jua"/>
                <a:cs typeface="Jua"/>
                <a:sym typeface="Jua"/>
              </a:rPr>
              <a:t>_</a:t>
            </a:r>
            <a:r>
              <a:rPr lang="ko" sz="1491" dirty="0">
                <a:latin typeface="Jua"/>
                <a:ea typeface="Jua"/>
                <a:cs typeface="Jua"/>
                <a:sym typeface="Jua"/>
              </a:rPr>
              <a:t>뱀서라이크</a:t>
            </a:r>
            <a:endParaRPr sz="14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1491" dirty="0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14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1491" dirty="0">
                <a:latin typeface="Jua"/>
                <a:ea typeface="Jua"/>
                <a:cs typeface="Jua"/>
                <a:sym typeface="Jua"/>
              </a:rPr>
              <a:t>캐릭터</a:t>
            </a:r>
            <a:endParaRPr sz="14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1491" dirty="0">
                <a:latin typeface="Jua"/>
                <a:ea typeface="Jua"/>
                <a:cs typeface="Jua"/>
                <a:sym typeface="Jua"/>
              </a:rPr>
              <a:t>성장요소</a:t>
            </a:r>
            <a:endParaRPr sz="1491" dirty="0"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2"/>
              <a:buFont typeface="Jua"/>
              <a:buChar char="○"/>
            </a:pPr>
            <a:r>
              <a:rPr lang="ko" sz="1791" dirty="0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1491" dirty="0">
                <a:latin typeface="Jua"/>
                <a:ea typeface="Jua"/>
                <a:cs typeface="Jua"/>
                <a:sym typeface="Jua"/>
              </a:rPr>
              <a:t>해금요소</a:t>
            </a:r>
            <a:endParaRPr sz="1491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937250" y="713150"/>
            <a:ext cx="3426600" cy="168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42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8"/>
              <a:buFont typeface="Jua"/>
              <a:buChar char="●"/>
            </a:pPr>
            <a:r>
              <a:rPr lang="ko" sz="2608" b="1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세부설정</a:t>
            </a:r>
            <a:endParaRPr sz="2608" b="1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2"/>
              <a:buFont typeface="Jua"/>
              <a:buChar char="○"/>
            </a:pPr>
            <a:r>
              <a:rPr lang="ko" sz="1791" dirty="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주요 요소</a:t>
            </a:r>
            <a:endParaRPr sz="1791" dirty="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2"/>
              <a:buFont typeface="Jua"/>
              <a:buChar char="○"/>
            </a:pPr>
            <a:r>
              <a:rPr lang="ko" sz="1791" dirty="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플레이 흐름</a:t>
            </a:r>
            <a:endParaRPr sz="1791" dirty="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2"/>
              <a:buFont typeface="Jua"/>
              <a:buChar char="○"/>
            </a:pPr>
            <a:r>
              <a:rPr lang="ko" sz="1791" dirty="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UI</a:t>
            </a:r>
            <a:endParaRPr sz="1791" dirty="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34238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2"/>
              <a:buFont typeface="Jua"/>
              <a:buChar char="○"/>
            </a:pPr>
            <a:r>
              <a:rPr lang="ko" sz="1791" dirty="0" smtClean="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BM</a:t>
            </a:r>
            <a:endParaRPr sz="1791" dirty="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" y="2262001"/>
            <a:ext cx="4451976" cy="186884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050" y="2262000"/>
            <a:ext cx="4391149" cy="20575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87" name="Google Shape;287;p36"/>
          <p:cNvCxnSpPr/>
          <p:nvPr/>
        </p:nvCxnSpPr>
        <p:spPr>
          <a:xfrm flipH="1">
            <a:off x="4572125" y="1731550"/>
            <a:ext cx="1500" cy="30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8" name="Google Shape;288;p36"/>
          <p:cNvSpPr txBox="1"/>
          <p:nvPr/>
        </p:nvSpPr>
        <p:spPr>
          <a:xfrm>
            <a:off x="56925" y="1764400"/>
            <a:ext cx="44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20분 스테이지(20min Stage)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4639050" y="1764400"/>
            <a:ext cx="4391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Jua"/>
                <a:ea typeface="Jua"/>
                <a:cs typeface="Jua"/>
                <a:sym typeface="Jua"/>
              </a:rPr>
              <a:t>15분 스테이지(15min Stage)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스테이지 구성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캐릭터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542275" y="2235925"/>
            <a:ext cx="787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20여개의 다양한 캐릭터로 유저의 새로운 플레이를 유도하고자 했다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[캐릭터 영입 시스템]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,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[캐릭터 진화 시스템]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,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[캐릭터 숙련도 시스템]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,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[대장간]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 등 캐릭터와 연관된 많은 시스템적 요소를 통해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나만의 캐릭터를 만드는 재미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를 유저에게 선사하고자 했다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97" name="Google Shape;297;p37"/>
          <p:cNvGraphicFramePr/>
          <p:nvPr/>
        </p:nvGraphicFramePr>
        <p:xfrm>
          <a:off x="1029300" y="1114460"/>
          <a:ext cx="6573850" cy="771800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5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다양한 캐릭터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-각종 컨셉의 캐릭터를 만들어 매판 새로운 캐릭터를 사용해 다양한 플레이를 즐길 수 있는 게임을 목표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Google Shape;302;p38"/>
          <p:cNvGraphicFramePr/>
          <p:nvPr/>
        </p:nvGraphicFramePr>
        <p:xfrm>
          <a:off x="353540" y="1434317"/>
          <a:ext cx="5298150" cy="3432000"/>
        </p:xfrm>
        <a:graphic>
          <a:graphicData uri="http://schemas.openxmlformats.org/drawingml/2006/table">
            <a:tbl>
              <a:tblPr firstRow="1" bandRow="1">
                <a:noFill/>
                <a:tableStyleId>{C9123CF7-B521-4F87-925F-9C4098655470}</a:tableStyleId>
              </a:tblPr>
              <a:tblGrid>
                <a:gridCol w="171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100">
                <a:tc row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accen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고유 스탯</a:t>
                      </a:r>
                      <a:endParaRPr sz="1600">
                        <a:solidFill>
                          <a:schemeClr val="accen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accen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이름</a:t>
                      </a:r>
                      <a:endParaRPr sz="1600" b="1" i="0" u="none" strike="noStrike" cap="none">
                        <a:solidFill>
                          <a:schemeClr val="accen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고유스킬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패시브스킬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패널티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0" y="1713125"/>
            <a:ext cx="1719425" cy="2461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38"/>
          <p:cNvGraphicFramePr/>
          <p:nvPr/>
        </p:nvGraphicFramePr>
        <p:xfrm>
          <a:off x="6356680" y="789010"/>
          <a:ext cx="2426150" cy="4072285"/>
        </p:xfrm>
        <a:graphic>
          <a:graphicData uri="http://schemas.openxmlformats.org/drawingml/2006/table">
            <a:tbl>
              <a:tblPr firstRow="1" bandRow="1">
                <a:noFill/>
                <a:tableStyleId>{C9123CF7-B521-4F87-925F-9C4098655470}</a:tableStyleId>
              </a:tblPr>
              <a:tblGrid>
                <a:gridCol w="102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1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accen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공용 스탯</a:t>
                      </a:r>
                      <a:endParaRPr sz="1500">
                        <a:solidFill>
                          <a:schemeClr val="accen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체력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공격력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방어력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공격속도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Jua"/>
                          <a:ea typeface="Jua"/>
                          <a:cs typeface="Jua"/>
                          <a:sym typeface="Jua"/>
                        </a:rPr>
                        <a:t>치명타확률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Jua"/>
                          <a:ea typeface="Jua"/>
                          <a:cs typeface="Jua"/>
                          <a:sym typeface="Jua"/>
                        </a:rPr>
                        <a:t>치명타피해량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Jua"/>
                          <a:ea typeface="Jua"/>
                          <a:cs typeface="Jua"/>
                          <a:sym typeface="Jua"/>
                        </a:rPr>
                        <a:t>이동속도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소울획득거리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경험치 획득량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5" name="Google Shape;305;p38"/>
          <p:cNvSpPr txBox="1"/>
          <p:nvPr/>
        </p:nvSpPr>
        <p:spPr>
          <a:xfrm>
            <a:off x="1042225" y="824450"/>
            <a:ext cx="394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Jua"/>
                <a:ea typeface="Jua"/>
                <a:cs typeface="Jua"/>
                <a:sym typeface="Jua"/>
              </a:rPr>
              <a:t>캐릭터 디자인시 고려할 요소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캐릭터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447600" y="1339225"/>
            <a:ext cx="37419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latin typeface="Jua"/>
                <a:ea typeface="Jua"/>
                <a:cs typeface="Jua"/>
                <a:sym typeface="Jua"/>
              </a:rPr>
              <a:t>고유 스탯이란?</a:t>
            </a:r>
            <a:endParaRPr sz="19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Jua"/>
              <a:ea typeface="Jua"/>
              <a:cs typeface="Jua"/>
              <a:sym typeface="Jua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고유 스킬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: 캐릭 고유의 기본 공격 스킬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패시브 스킬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: 캐릭 고유의 패시브 스킬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패널티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 : 캐릭 고유의 단점</a:t>
            </a:r>
            <a:endParaRPr sz="1900" b="1">
              <a:latin typeface="Jua"/>
              <a:ea typeface="Jua"/>
              <a:cs typeface="Jua"/>
              <a:sym typeface="Jua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각 캐릭터의 개성을 보여주는 스킬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고유스킬은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[캐릭터숙련도 시스템]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을 통해 성장가능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패시브스킬과 패널티 스킬은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[캐릭터 영입 시스템]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과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[캐릭터 진화 시스템]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을 통해 성장 가능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312" name="Google Shape;312;p39"/>
          <p:cNvGraphicFramePr/>
          <p:nvPr/>
        </p:nvGraphicFramePr>
        <p:xfrm>
          <a:off x="4088215" y="1100817"/>
          <a:ext cx="5014800" cy="3432000"/>
        </p:xfrm>
        <a:graphic>
          <a:graphicData uri="http://schemas.openxmlformats.org/drawingml/2006/table">
            <a:tbl>
              <a:tblPr firstRow="1" bandRow="1">
                <a:noFill/>
                <a:tableStyleId>{C9123CF7-B521-4F87-925F-9C4098655470}</a:tableStyleId>
              </a:tblPr>
              <a:tblGrid>
                <a:gridCol w="162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100">
                <a:tc row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accen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고유스탯</a:t>
                      </a:r>
                      <a:endParaRPr sz="1600">
                        <a:solidFill>
                          <a:schemeClr val="accen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accen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이름</a:t>
                      </a:r>
                      <a:endParaRPr sz="1600" b="1" i="0" u="none" strike="noStrike" cap="none">
                        <a:solidFill>
                          <a:schemeClr val="accen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고유스킬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패시브스킬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패널티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300" y="1618625"/>
            <a:ext cx="1542350" cy="22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9"/>
          <p:cNvCxnSpPr/>
          <p:nvPr/>
        </p:nvCxnSpPr>
        <p:spPr>
          <a:xfrm>
            <a:off x="4018438" y="998400"/>
            <a:ext cx="0" cy="38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캐릭터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/>
        </p:nvSpPr>
        <p:spPr>
          <a:xfrm>
            <a:off x="778175" y="1286000"/>
            <a:ext cx="43797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latin typeface="Jua"/>
                <a:ea typeface="Jua"/>
                <a:cs typeface="Jua"/>
                <a:sym typeface="Jua"/>
              </a:rPr>
              <a:t>공용 스탯이란?</a:t>
            </a:r>
            <a:endParaRPr sz="1900" b="1">
              <a:latin typeface="Jua"/>
              <a:ea typeface="Jua"/>
              <a:cs typeface="Jua"/>
              <a:sym typeface="Jua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캐릭터마다 공통으로 보유한 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스탯을 말함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[대장간]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에서 골드를 소모해 공용스탯 업글 가능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캐릭터마다 기본스탯은 차이가 있음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321" name="Google Shape;321;p40"/>
          <p:cNvGraphicFramePr/>
          <p:nvPr/>
        </p:nvGraphicFramePr>
        <p:xfrm>
          <a:off x="5732555" y="735060"/>
          <a:ext cx="1229425" cy="4105250"/>
        </p:xfrm>
        <a:graphic>
          <a:graphicData uri="http://schemas.openxmlformats.org/drawingml/2006/table">
            <a:tbl>
              <a:tblPr firstRow="1" bandRow="1">
                <a:noFill/>
                <a:tableStyleId>{C9123CF7-B521-4F87-925F-9C4098655470}</a:tableStyleId>
              </a:tblPr>
              <a:tblGrid>
                <a:gridCol w="12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3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accen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공용 스탯</a:t>
                      </a:r>
                      <a:endParaRPr sz="1500">
                        <a:solidFill>
                          <a:schemeClr val="accen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체력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공격력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방어력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공격속도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Jua"/>
                          <a:ea typeface="Jua"/>
                          <a:cs typeface="Jua"/>
                          <a:sym typeface="Jua"/>
                        </a:rPr>
                        <a:t>치명타확률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Jua"/>
                          <a:ea typeface="Jua"/>
                          <a:cs typeface="Jua"/>
                          <a:sym typeface="Jua"/>
                        </a:rPr>
                        <a:t>치명타피해량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Jua"/>
                          <a:ea typeface="Jua"/>
                          <a:cs typeface="Jua"/>
                          <a:sym typeface="Jua"/>
                        </a:rPr>
                        <a:t>이동속도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소울획득거리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경험치 획득량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0175" marR="90175" marT="47000" marB="470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22" name="Google Shape;322;p40"/>
          <p:cNvCxnSpPr/>
          <p:nvPr/>
        </p:nvCxnSpPr>
        <p:spPr>
          <a:xfrm>
            <a:off x="4984800" y="815175"/>
            <a:ext cx="300" cy="40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3" name="Google Shape;323;p40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캐릭터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375" y="509775"/>
            <a:ext cx="3973350" cy="2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/>
        </p:nvSpPr>
        <p:spPr>
          <a:xfrm>
            <a:off x="901750" y="3217425"/>
            <a:ext cx="76323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캐릭터 영입 시스템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뽑기 버튼을 통해 캐릭터를 영입할 수 있으며, 그외에 다른 보상을 획득할 수도 있다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조각으로 중복 캐릭터를 대비하고, 캐릭터 조각은 [캐릭터 진화 시스템]으로 소모가 가능하다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기획의도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 보상, 도전과제로 얻는 골드의 소모처 부여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컨텐츠를 순차적으로 해방하게 하여 유저의 플레이시간 증가를 유도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4572000" y="2688288"/>
            <a:ext cx="37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캐릭터 영입 UI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050" y="819975"/>
            <a:ext cx="1843251" cy="17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/>
        </p:nvSpPr>
        <p:spPr>
          <a:xfrm>
            <a:off x="616500" y="2611350"/>
            <a:ext cx="319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Jua"/>
                <a:ea typeface="Jua"/>
                <a:cs typeface="Jua"/>
                <a:sym typeface="Jua"/>
              </a:rPr>
              <a:t>(임시)뽑기를 통해 얻을 수 있는 재화와 확률 표</a:t>
            </a:r>
            <a:endParaRPr sz="1300" b="1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33" name="Google Shape;333;p41"/>
          <p:cNvCxnSpPr/>
          <p:nvPr/>
        </p:nvCxnSpPr>
        <p:spPr>
          <a:xfrm rot="10800000" flipH="1">
            <a:off x="706150" y="3145163"/>
            <a:ext cx="7972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4" name="Google Shape;334;p41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캐릭터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50" y="1218425"/>
            <a:ext cx="3333699" cy="18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650" y="1222025"/>
            <a:ext cx="3333700" cy="189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255425" y="2988600"/>
            <a:ext cx="4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캐릭터 UI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4369550" y="2988600"/>
            <a:ext cx="4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캐릭터 선택 UI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1312950" y="3494875"/>
            <a:ext cx="6348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다양한 캐릭터</a:t>
            </a:r>
            <a:r>
              <a:rPr lang="ko" sz="1800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를 디자인하여</a:t>
            </a:r>
            <a:r>
              <a:rPr lang="ko" sz="1800" b="1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ko" sz="1800" b="1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플레이 재미</a:t>
            </a:r>
            <a:r>
              <a:rPr lang="ko" sz="1800" b="1">
                <a:solidFill>
                  <a:schemeClr val="accent2"/>
                </a:solidFill>
                <a:latin typeface="Jua"/>
                <a:ea typeface="Jua"/>
                <a:cs typeface="Jua"/>
                <a:sym typeface="Jua"/>
              </a:rPr>
              <a:t> 극대화!</a:t>
            </a:r>
            <a:endParaRPr sz="1700" b="1">
              <a:solidFill>
                <a:schemeClr val="accen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캐릭터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_성장요소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728600" y="2282375"/>
            <a:ext cx="77082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캐릭터 성장요소를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다양화, 다각화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하여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RPG 요소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를 많이 집어넣었다(캐릭터 숙련도 시스템, 캐릭터 진화 시스템, 대장간 등)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수집형 RPG를 즐기듯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자신만의 캐릭터를 성장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시킬 수 있으며, 다양한 캐릭터에 비례하여 유저의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플레이 타임 증가를 도모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하고자 하였다.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성장과정을 체감할 수 있게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많은 스테이지로 난이도를 조절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하였다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ua"/>
              <a:buChar char="●"/>
            </a:pPr>
            <a:r>
              <a:rPr lang="ko" sz="1500">
                <a:latin typeface="Jua"/>
                <a:ea typeface="Jua"/>
                <a:cs typeface="Jua"/>
                <a:sym typeface="Jua"/>
              </a:rPr>
              <a:t>고유장비, 무기, 캐릭터 해금을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 [현상금 시스템]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을 통해 천천히 해금시켜 게임을 진행할수록 </a:t>
            </a: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새로운 플레이 경험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을 유저에게 제공하고자 하였다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351" name="Google Shape;351;p43"/>
          <p:cNvGraphicFramePr/>
          <p:nvPr/>
        </p:nvGraphicFramePr>
        <p:xfrm>
          <a:off x="826625" y="1044810"/>
          <a:ext cx="7324100" cy="975330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77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각종 성장 요소와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다양한 해금 요소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-기본 스탯 상승, 캐릭터 진화, 캐릭터 숙련도 등 다양한 캐릭터 성장요소로 로그라이크 RPG 요소를 추가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-고유장비, 무기, 캐릭터 해금을 통해 유저가 컨텐츠를 해금할 수 록 여러 플레이 스타일을 이끌고자함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/>
        </p:nvSpPr>
        <p:spPr>
          <a:xfrm>
            <a:off x="4761175" y="1376825"/>
            <a:ext cx="42993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캐릭터 숙련도 시스템</a:t>
            </a:r>
            <a:endParaRPr sz="1500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캐릭터를 플레이하면 플레이한 캐릭터는 일정량의 숙련도를 획득한다.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숙련도가 일정량 쌓이면 숙련도 레벨이 증가한다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숙련도 레벨이 높을수록 캐릭터 고유 스킬의 능력이 증가한다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숙련도 책으로 플레이 하지 않고도 캐릭터의 숙련도를 쌓을 수 있다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기획의도</a:t>
            </a:r>
            <a:endParaRPr sz="1500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같은 캐릭터의 다회차 플레이를 유도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유저에게 캐릭터 성장의 재미 부여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1390750"/>
            <a:ext cx="4507750" cy="256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378450" y="3953900"/>
            <a:ext cx="40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캐릭터 숙련도 UI</a:t>
            </a:r>
            <a:endParaRPr sz="1600" b="1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59" name="Google Shape;359;p44"/>
          <p:cNvCxnSpPr/>
          <p:nvPr/>
        </p:nvCxnSpPr>
        <p:spPr>
          <a:xfrm>
            <a:off x="4761175" y="1175875"/>
            <a:ext cx="0" cy="33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_성장요소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/>
        </p:nvSpPr>
        <p:spPr>
          <a:xfrm>
            <a:off x="792000" y="2940200"/>
            <a:ext cx="75600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캐릭터 진화 시스템</a:t>
            </a:r>
            <a:endParaRPr sz="1500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조각을 소모하여 캐릭터를 성장시키는 시스템이다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캐릭터가 진화하면 패시브 스킬의 강화되고, 패널티가 약화된다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기획의도</a:t>
            </a:r>
            <a:endParaRPr sz="1500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[캐릭터 영입 시스템]에서 생기는 캐릭터 중복으로 생기는 유저 손해의 대책마련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성장을 위해 [캐릭터 영입 시스템]의 골드소모량을 증가시키고, 플레이타임 증가를 유도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유저에게 캐릭터 성장의 재미 부여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00" y="788850"/>
            <a:ext cx="6709588" cy="215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5"/>
          <p:cNvCxnSpPr/>
          <p:nvPr/>
        </p:nvCxnSpPr>
        <p:spPr>
          <a:xfrm rot="10800000" flipH="1">
            <a:off x="677275" y="2806113"/>
            <a:ext cx="7972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_성장요소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196650" y="1133075"/>
            <a:ext cx="47196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767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8"/>
              <a:buFont typeface="Jua"/>
              <a:buChar char="●"/>
            </a:pPr>
            <a:r>
              <a:rPr lang="ko" sz="3908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 sz="3908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4249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92"/>
              <a:buFont typeface="Jua"/>
              <a:buChar char="○"/>
            </a:pPr>
            <a:r>
              <a:rPr lang="ko" sz="3091">
                <a:latin typeface="Jua"/>
                <a:ea typeface="Jua"/>
                <a:cs typeface="Jua"/>
                <a:sym typeface="Jua"/>
              </a:rPr>
              <a:t>게임개요</a:t>
            </a:r>
            <a:endParaRPr sz="3091">
              <a:latin typeface="Jua"/>
              <a:ea typeface="Jua"/>
              <a:cs typeface="Jua"/>
              <a:sym typeface="Jua"/>
            </a:endParaRPr>
          </a:p>
          <a:p>
            <a:pPr marL="914400" lvl="1" indent="-4249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92"/>
              <a:buFont typeface="Jua"/>
              <a:buChar char="○"/>
            </a:pPr>
            <a:r>
              <a:rPr lang="ko" sz="3091">
                <a:latin typeface="Jua"/>
                <a:ea typeface="Jua"/>
                <a:cs typeface="Jua"/>
                <a:sym typeface="Jua"/>
              </a:rPr>
              <a:t>장르 선정 이유</a:t>
            </a:r>
            <a:endParaRPr sz="3091">
              <a:latin typeface="Jua"/>
              <a:ea typeface="Jua"/>
              <a:cs typeface="Jua"/>
              <a:sym typeface="Jua"/>
            </a:endParaRPr>
          </a:p>
          <a:p>
            <a:pPr marL="914400" lvl="1" indent="-4249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92"/>
              <a:buFont typeface="Jua"/>
              <a:buChar char="○"/>
            </a:pPr>
            <a:r>
              <a:rPr lang="ko" sz="3091">
                <a:latin typeface="Jua"/>
                <a:ea typeface="Jua"/>
                <a:cs typeface="Jua"/>
                <a:sym typeface="Jua"/>
              </a:rPr>
              <a:t>핵심 컨셉</a:t>
            </a:r>
            <a:endParaRPr sz="3091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091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/>
        </p:nvSpPr>
        <p:spPr>
          <a:xfrm>
            <a:off x="4761175" y="1376825"/>
            <a:ext cx="4299300" cy="24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대장간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모든 캐릭터가 공통적으로 얻게 되는 공용스탯과 관련한 성장요소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골드를 소모하여 원하는 능력치를 영구적으로 상승시킬 수 있다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기획의도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 보상, 도전과제로 얻는 골드의 소모처 부여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유저에게 캐릭터 성장의 재미 부여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378450" y="3953900"/>
            <a:ext cx="40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대장간 UI</a:t>
            </a:r>
            <a:endParaRPr sz="1600"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3" y="1376825"/>
            <a:ext cx="4456375" cy="253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46"/>
          <p:cNvCxnSpPr/>
          <p:nvPr/>
        </p:nvCxnSpPr>
        <p:spPr>
          <a:xfrm>
            <a:off x="4761175" y="1355725"/>
            <a:ext cx="0" cy="25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_성장요소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00" y="1452100"/>
            <a:ext cx="4550254" cy="26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 txBox="1"/>
          <p:nvPr/>
        </p:nvSpPr>
        <p:spPr>
          <a:xfrm>
            <a:off x="421350" y="4064800"/>
            <a:ext cx="40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고유 장비 UI</a:t>
            </a:r>
            <a:endParaRPr sz="16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4960800" y="1376825"/>
            <a:ext cx="3997200" cy="26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고유장비 시스템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유저가 특정 행동을 할시 이득이 극대화 되는 방식의 패시브 스킬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ex)액티브 스킬 사용시 10초간 크리티컬 확률100% 증가</a:t>
            </a:r>
            <a:endParaRPr sz="12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ex)캐릭터 근처 100px의 적은 받는피해가 30% 증가</a:t>
            </a:r>
            <a:endParaRPr sz="12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기획의도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캐릭터에게 새로운 플레이 스타일 제시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고유장비 조합을 통한 다양한 시너지 가능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해금요소를 통해 플레이어 성취감 증대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해금요소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86" name="Google Shape;386;p47"/>
          <p:cNvCxnSpPr/>
          <p:nvPr/>
        </p:nvCxnSpPr>
        <p:spPr>
          <a:xfrm>
            <a:off x="4879750" y="1388225"/>
            <a:ext cx="0" cy="27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/>
        </p:nvSpPr>
        <p:spPr>
          <a:xfrm>
            <a:off x="497688" y="3987375"/>
            <a:ext cx="40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현상금 UI</a:t>
            </a:r>
            <a:endParaRPr sz="16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4912925" y="1297925"/>
            <a:ext cx="41760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현상금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현상금 시스템에서 특정 미션을 달성하면 골드나 무기, 고유장비, 캐릭터 조각 등의 보상을 해주는 시스템을 말한다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미션 성공시 보상을 받을 수 있으며, 성공한 보상은 체크 표시가 생긴다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기획의도</a:t>
            </a:r>
            <a:endParaRPr sz="1500" b="1"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천천히 컨텐츠를 해금하기 위한 정당성을 부여하고 유저 플레이시간 증가를 위해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 클리어가 막힌 유저에게 새로운 목표 제시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●"/>
            </a:pPr>
            <a:r>
              <a:rPr lang="ko">
                <a:latin typeface="Jua"/>
                <a:ea typeface="Jua"/>
                <a:cs typeface="Jua"/>
                <a:sym typeface="Jua"/>
              </a:rPr>
              <a:t>해금요소를 통해 플레이어 성취감 증대</a:t>
            </a:r>
            <a:endParaRPr sz="15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93" name="Google Shape;393;p48"/>
          <p:cNvCxnSpPr/>
          <p:nvPr/>
        </p:nvCxnSpPr>
        <p:spPr>
          <a:xfrm flipH="1">
            <a:off x="4834925" y="1388225"/>
            <a:ext cx="1800" cy="28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50" y="1494182"/>
            <a:ext cx="4375174" cy="24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특징_</a:t>
            </a:r>
            <a:r>
              <a:rPr lang="ko" sz="2866">
                <a:latin typeface="Jua"/>
                <a:ea typeface="Jua"/>
                <a:cs typeface="Jua"/>
                <a:sym typeface="Jua"/>
              </a:rPr>
              <a:t>해금요소</a:t>
            </a:r>
            <a:endParaRPr sz="1977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body" idx="1"/>
          </p:nvPr>
        </p:nvSpPr>
        <p:spPr>
          <a:xfrm>
            <a:off x="2196650" y="574700"/>
            <a:ext cx="4719600" cy="4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8"/>
              <a:buFont typeface="Jua"/>
              <a:buChar char="●"/>
            </a:pPr>
            <a:r>
              <a:rPr lang="ko" sz="4008" b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세부설정</a:t>
            </a:r>
            <a:endParaRPr sz="4008" b="1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1" indent="-431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2"/>
              <a:buFont typeface="Jua"/>
              <a:buChar char="○"/>
            </a:pPr>
            <a:r>
              <a:rPr lang="ko" sz="3191">
                <a:latin typeface="Jua"/>
                <a:ea typeface="Jua"/>
                <a:cs typeface="Jua"/>
                <a:sym typeface="Jua"/>
              </a:rPr>
              <a:t>플레이 흐름</a:t>
            </a:r>
            <a:endParaRPr sz="3191">
              <a:latin typeface="Jua"/>
              <a:ea typeface="Jua"/>
              <a:cs typeface="Jua"/>
              <a:sym typeface="Jua"/>
            </a:endParaRPr>
          </a:p>
          <a:p>
            <a:pPr marL="914400" lvl="1" indent="-431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2"/>
              <a:buFont typeface="Jua"/>
              <a:buChar char="○"/>
            </a:pPr>
            <a:r>
              <a:rPr lang="ko" sz="3191">
                <a:latin typeface="Jua"/>
                <a:ea typeface="Jua"/>
                <a:cs typeface="Jua"/>
                <a:sym typeface="Jua"/>
              </a:rPr>
              <a:t>주요 요소</a:t>
            </a:r>
            <a:endParaRPr sz="3191">
              <a:latin typeface="Jua"/>
              <a:ea typeface="Jua"/>
              <a:cs typeface="Jua"/>
              <a:sym typeface="Jua"/>
            </a:endParaRPr>
          </a:p>
          <a:p>
            <a:pPr marL="914400" lvl="1" indent="-431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2"/>
              <a:buFont typeface="Jua"/>
              <a:buChar char="○"/>
            </a:pPr>
            <a:r>
              <a:rPr lang="ko" sz="3191">
                <a:latin typeface="Jua"/>
                <a:ea typeface="Jua"/>
                <a:cs typeface="Jua"/>
                <a:sym typeface="Jua"/>
              </a:rPr>
              <a:t>UI</a:t>
            </a:r>
            <a:endParaRPr sz="3191">
              <a:latin typeface="Jua"/>
              <a:ea typeface="Jua"/>
              <a:cs typeface="Jua"/>
              <a:sym typeface="Jua"/>
            </a:endParaRPr>
          </a:p>
          <a:p>
            <a:pPr marL="914400" lvl="1" indent="-431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2"/>
              <a:buFont typeface="Jua"/>
              <a:buChar char="○"/>
            </a:pPr>
            <a:r>
              <a:rPr lang="ko" sz="3191">
                <a:latin typeface="Jua"/>
                <a:ea typeface="Jua"/>
                <a:cs typeface="Jua"/>
                <a:sym typeface="Jua"/>
              </a:rPr>
              <a:t>BM</a:t>
            </a:r>
            <a:endParaRPr sz="3191">
              <a:latin typeface="Jua"/>
              <a:ea typeface="Jua"/>
              <a:cs typeface="Jua"/>
              <a:sym typeface="Jua"/>
            </a:endParaRPr>
          </a:p>
          <a:p>
            <a:pPr marL="914400" lvl="1" indent="-431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2"/>
              <a:buFont typeface="Jua"/>
              <a:buChar char="○"/>
            </a:pPr>
            <a:r>
              <a:rPr lang="ko" sz="3191">
                <a:latin typeface="Jua"/>
                <a:ea typeface="Jua"/>
                <a:cs typeface="Jua"/>
                <a:sym typeface="Jua"/>
              </a:rPr>
              <a:t>개발 일정</a:t>
            </a:r>
            <a:endParaRPr sz="3191">
              <a:latin typeface="Jua"/>
              <a:ea typeface="Jua"/>
              <a:cs typeface="Jua"/>
              <a:sym typeface="Jua"/>
            </a:endParaRPr>
          </a:p>
          <a:p>
            <a:pPr marL="914400" lvl="1" indent="-431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2"/>
              <a:buFont typeface="Jua"/>
              <a:buChar char="○"/>
            </a:pPr>
            <a:r>
              <a:rPr lang="ko" sz="3191">
                <a:latin typeface="Jua"/>
                <a:ea typeface="Jua"/>
                <a:cs typeface="Jua"/>
                <a:sym typeface="Jua"/>
              </a:rPr>
              <a:t>역할 및 모집</a:t>
            </a:r>
            <a:endParaRPr sz="349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플레이 흐름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6" name="Google Shape;406;p50"/>
          <p:cNvSpPr/>
          <p:nvPr/>
        </p:nvSpPr>
        <p:spPr>
          <a:xfrm>
            <a:off x="869375" y="1262638"/>
            <a:ext cx="1745700" cy="430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메인화면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869375" y="2362613"/>
            <a:ext cx="1745700" cy="430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선택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869375" y="2912600"/>
            <a:ext cx="1745700" cy="430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장비, 악세서리 선택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869375" y="3462588"/>
            <a:ext cx="1745700" cy="863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게임 플레이 진행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869375" y="1812625"/>
            <a:ext cx="1745700" cy="430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 선택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869375" y="4444875"/>
            <a:ext cx="1745700" cy="430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보상획득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2744700" y="1262650"/>
            <a:ext cx="55950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게임시작, 상점, 컬렉션, 업적, 옵션, 게임종료 버튼이 존재한다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게임시작 클릭시 스테이지 선택 화면으로 이동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3" name="Google Shape;413;p50"/>
          <p:cNvSpPr/>
          <p:nvPr/>
        </p:nvSpPr>
        <p:spPr>
          <a:xfrm>
            <a:off x="2744700" y="1812625"/>
            <a:ext cx="55950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모든 스테이지 목록을 볼 수 있다. 다만 진입 불가 스테이지는 자물쇠 표시(기본값 마지막 진입 스테이지)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스테이지 선택시 캐릭터 선택 화면으로 이동한다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4" name="Google Shape;414;p50"/>
          <p:cNvSpPr/>
          <p:nvPr/>
        </p:nvSpPr>
        <p:spPr>
          <a:xfrm>
            <a:off x="2744700" y="2362625"/>
            <a:ext cx="55950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캐릭터를 선택할 수 있으며 첫번째 선택시 자세한 캐릭터 설명과 능력치를 보여준다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캐릭터 선택 확정시 고유 장비 선택 UI를 출력한다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5" name="Google Shape;415;p50"/>
          <p:cNvSpPr/>
          <p:nvPr/>
        </p:nvSpPr>
        <p:spPr>
          <a:xfrm>
            <a:off x="2744700" y="2912600"/>
            <a:ext cx="55950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보유 장비와 악세서리 창으로 나뉜다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장비와 악세서리를 확정지으면 게임시작 버튼이 활성화 되고 게임 시작이 시작된다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6" name="Google Shape;416;p50"/>
          <p:cNvSpPr/>
          <p:nvPr/>
        </p:nvSpPr>
        <p:spPr>
          <a:xfrm>
            <a:off x="2744700" y="3462600"/>
            <a:ext cx="5595000" cy="86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스테이지 시작시 캐릭터는 화면 정중앙에 위치한다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스테이지가 시작시 몬스터 스폰규칙에 의해 몬스터가 생성된다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일정시간 뒤 몬스터웨이브 이벤트와 보스전 이벤트가 진행한다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스테이지 클리어 조건에 맞는 시간을 유저가 버티면 스테이지 클리어로 게임 종료한다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플레이어 캐릭터의 HP가 0이 되면 미션 실패로 게임 종료한다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7" name="Google Shape;417;p50"/>
          <p:cNvSpPr/>
          <p:nvPr/>
        </p:nvSpPr>
        <p:spPr>
          <a:xfrm>
            <a:off x="2744700" y="4444875"/>
            <a:ext cx="5595000" cy="43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스테이지 클리어시 클리어 보너스와 함께 규칙에 맞는 보상 및 신규 컨텐츠가 해금된다.</a:t>
            </a:r>
            <a:endParaRPr sz="1000">
              <a:latin typeface="Jua"/>
              <a:ea typeface="Jua"/>
              <a:cs typeface="Jua"/>
              <a:sym typeface="Ju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ua"/>
              <a:buChar char="●"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미션 실패시 버틴시간테이블에 맞게 보상을 획득한다.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8" name="Google Shape;418;p50"/>
          <p:cNvSpPr/>
          <p:nvPr/>
        </p:nvSpPr>
        <p:spPr>
          <a:xfrm>
            <a:off x="869375" y="712650"/>
            <a:ext cx="1745700" cy="430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게임시작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19" name="Google Shape;419;p50"/>
          <p:cNvCxnSpPr/>
          <p:nvPr/>
        </p:nvCxnSpPr>
        <p:spPr>
          <a:xfrm flipH="1">
            <a:off x="732550" y="1262650"/>
            <a:ext cx="7200" cy="36930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25" y="687550"/>
            <a:ext cx="7674949" cy="42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850" y="710825"/>
            <a:ext cx="2612945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/>
          <p:nvPr/>
        </p:nvSpPr>
        <p:spPr>
          <a:xfrm>
            <a:off x="5682300" y="566825"/>
            <a:ext cx="2945400" cy="739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주요 요소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>
            <a:spLocks noGrp="1"/>
          </p:cNvSpPr>
          <p:nvPr>
            <p:ph type="title"/>
          </p:nvPr>
        </p:nvSpPr>
        <p:spPr>
          <a:xfrm>
            <a:off x="311700" y="10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UI</a:t>
            </a:r>
            <a:r>
              <a:rPr lang="ko" sz="2422">
                <a:latin typeface="Jua"/>
                <a:ea typeface="Jua"/>
                <a:cs typeface="Jua"/>
                <a:sym typeface="Jua"/>
              </a:rPr>
              <a:t>_게임플레이</a:t>
            </a:r>
            <a:endParaRPr sz="2422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408675" y="244267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메인 화면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4965175" y="244267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스테이지 선택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408663" y="46336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선택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4965175" y="46336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고유 장비 선택 및 게임시작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3992813" y="1423750"/>
            <a:ext cx="5811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2"/>
          <p:cNvSpPr/>
          <p:nvPr/>
        </p:nvSpPr>
        <p:spPr>
          <a:xfrm rot="8801235">
            <a:off x="4023354" y="2398801"/>
            <a:ext cx="581200" cy="3458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3992813" y="3581400"/>
            <a:ext cx="5811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0" y="656925"/>
            <a:ext cx="3315249" cy="187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225" y="667925"/>
            <a:ext cx="3254075" cy="185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75" y="2794775"/>
            <a:ext cx="3254076" cy="18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5225" y="2794775"/>
            <a:ext cx="3254075" cy="186845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/>
          <p:nvPr/>
        </p:nvSpPr>
        <p:spPr>
          <a:xfrm>
            <a:off x="1462550" y="1392575"/>
            <a:ext cx="986700" cy="18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2866" y="1364566"/>
            <a:ext cx="544350" cy="5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/>
          <p:nvPr/>
        </p:nvSpPr>
        <p:spPr>
          <a:xfrm>
            <a:off x="5016275" y="1203575"/>
            <a:ext cx="544200" cy="86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1410775" y="3217425"/>
            <a:ext cx="289800" cy="44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2"/>
          <p:cNvSpPr/>
          <p:nvPr/>
        </p:nvSpPr>
        <p:spPr>
          <a:xfrm>
            <a:off x="5943875" y="4486950"/>
            <a:ext cx="753300" cy="14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9391" y="1691916"/>
            <a:ext cx="544350" cy="5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0766" y="3341866"/>
            <a:ext cx="544350" cy="5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871" y="4444971"/>
            <a:ext cx="345900" cy="3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>
            <a:spLocks noGrp="1"/>
          </p:cNvSpPr>
          <p:nvPr>
            <p:ph type="title"/>
          </p:nvPr>
        </p:nvSpPr>
        <p:spPr>
          <a:xfrm>
            <a:off x="311700" y="10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UI</a:t>
            </a:r>
            <a:r>
              <a:rPr lang="ko" sz="2422">
                <a:latin typeface="Jua"/>
                <a:ea typeface="Jua"/>
                <a:cs typeface="Jua"/>
                <a:sym typeface="Jua"/>
              </a:rPr>
              <a:t>_캐릭터</a:t>
            </a:r>
            <a:endParaRPr sz="2422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408675" y="244267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메인 화면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4965175" y="244267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UI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408663" y="45574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스탯 상세 UI(캐릭터 선택시 기본값)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4965175" y="45574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캐릭터 숙련도 UI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1" name="Google Shape;461;p53"/>
          <p:cNvSpPr/>
          <p:nvPr/>
        </p:nvSpPr>
        <p:spPr>
          <a:xfrm>
            <a:off x="3992813" y="1423750"/>
            <a:ext cx="5811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3"/>
          <p:cNvSpPr/>
          <p:nvPr/>
        </p:nvSpPr>
        <p:spPr>
          <a:xfrm rot="8801235">
            <a:off x="4023354" y="2398801"/>
            <a:ext cx="581200" cy="3458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3992813" y="3581400"/>
            <a:ext cx="5811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0" y="656925"/>
            <a:ext cx="3315249" cy="187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75" y="2771700"/>
            <a:ext cx="3303541" cy="187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350" y="647950"/>
            <a:ext cx="3333699" cy="18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325" y="2722200"/>
            <a:ext cx="3337099" cy="18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3"/>
          <p:cNvSpPr/>
          <p:nvPr/>
        </p:nvSpPr>
        <p:spPr>
          <a:xfrm>
            <a:off x="1553550" y="1761975"/>
            <a:ext cx="832800" cy="16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2051" y="1726922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/>
          <p:nvPr/>
        </p:nvSpPr>
        <p:spPr>
          <a:xfrm>
            <a:off x="5227475" y="1076175"/>
            <a:ext cx="502200" cy="626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460325" y="3474900"/>
            <a:ext cx="502200" cy="24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6526" y="1396597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376" y="3500072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0" y="504525"/>
            <a:ext cx="2421525" cy="13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>
            <a:spLocks noGrp="1"/>
          </p:cNvSpPr>
          <p:nvPr>
            <p:ph type="title"/>
          </p:nvPr>
        </p:nvSpPr>
        <p:spPr>
          <a:xfrm>
            <a:off x="311700" y="10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UI</a:t>
            </a:r>
            <a:r>
              <a:rPr lang="ko" sz="2422">
                <a:latin typeface="Jua"/>
                <a:ea typeface="Jua"/>
                <a:cs typeface="Jua"/>
                <a:sym typeface="Jua"/>
              </a:rPr>
              <a:t>_마을</a:t>
            </a:r>
            <a:endParaRPr sz="2422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-38187" y="18311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메인 화면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3910963" y="199970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마을 UI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16200" y="448622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모험가 길드 (캐릭터영입)UI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3058025" y="448622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대장간 UI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2988488" y="935950"/>
            <a:ext cx="5811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4"/>
          <p:cNvSpPr/>
          <p:nvPr/>
        </p:nvSpPr>
        <p:spPr>
          <a:xfrm rot="8801235">
            <a:off x="2488204" y="2225276"/>
            <a:ext cx="581200" cy="3458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4"/>
          <p:cNvSpPr/>
          <p:nvPr/>
        </p:nvSpPr>
        <p:spPr>
          <a:xfrm>
            <a:off x="6171075" y="1167525"/>
            <a:ext cx="964500" cy="19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201" y="1107897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4"/>
          <p:cNvSpPr/>
          <p:nvPr/>
        </p:nvSpPr>
        <p:spPr>
          <a:xfrm>
            <a:off x="6180400" y="1420950"/>
            <a:ext cx="964500" cy="19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526" y="1361322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75" y="2919075"/>
            <a:ext cx="2884775" cy="16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2100" y="2919076"/>
            <a:ext cx="2884774" cy="164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275" y="2937237"/>
            <a:ext cx="2820066" cy="16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/>
          <p:nvPr/>
        </p:nvSpPr>
        <p:spPr>
          <a:xfrm>
            <a:off x="6099875" y="4544250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현상금 UI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94" name="Google Shape;49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9920" y="257175"/>
            <a:ext cx="3274980" cy="18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/>
          <p:nvPr/>
        </p:nvSpPr>
        <p:spPr>
          <a:xfrm rot="5403550">
            <a:off x="4281459" y="2348946"/>
            <a:ext cx="5811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/>
          <p:nvPr/>
        </p:nvSpPr>
        <p:spPr>
          <a:xfrm rot="3568649">
            <a:off x="6516705" y="2348880"/>
            <a:ext cx="581243" cy="3460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4"/>
          <p:cNvSpPr/>
          <p:nvPr/>
        </p:nvSpPr>
        <p:spPr>
          <a:xfrm>
            <a:off x="1219525" y="1178300"/>
            <a:ext cx="624000" cy="16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801" y="1143247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/>
          <p:nvPr/>
        </p:nvSpPr>
        <p:spPr>
          <a:xfrm>
            <a:off x="5023048" y="916700"/>
            <a:ext cx="964500" cy="16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5088900" y="1144700"/>
            <a:ext cx="832800" cy="19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126" y="1127172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/>
          <p:nvPr/>
        </p:nvSpPr>
        <p:spPr>
          <a:xfrm>
            <a:off x="5088900" y="1614750"/>
            <a:ext cx="832800" cy="19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838" y="156343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838" y="881647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5"/>
          <p:cNvSpPr txBox="1">
            <a:spLocks noGrp="1"/>
          </p:cNvSpPr>
          <p:nvPr>
            <p:ph type="title"/>
          </p:nvPr>
        </p:nvSpPr>
        <p:spPr>
          <a:xfrm>
            <a:off x="311700" y="10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UI</a:t>
            </a:r>
            <a:r>
              <a:rPr lang="ko" sz="2422">
                <a:latin typeface="Jua"/>
                <a:ea typeface="Jua"/>
                <a:cs typeface="Jua"/>
                <a:sym typeface="Jua"/>
              </a:rPr>
              <a:t>_UI플로우</a:t>
            </a:r>
            <a:endParaRPr sz="2422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10" name="Google Shape;5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600" y="344500"/>
            <a:ext cx="6007257" cy="465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게임개요</a:t>
            </a:r>
            <a:endParaRPr sz="2311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78" name="Google Shape;78;p16"/>
          <p:cNvGraphicFramePr/>
          <p:nvPr>
            <p:extLst>
              <p:ext uri="{D42A27DB-BD31-4B8C-83A1-F6EECF244321}">
                <p14:modId xmlns:p14="http://schemas.microsoft.com/office/powerpoint/2010/main" val="1590458548"/>
              </p:ext>
            </p:extLst>
          </p:nvPr>
        </p:nvGraphicFramePr>
        <p:xfrm>
          <a:off x="3458300" y="917675"/>
          <a:ext cx="5374000" cy="3994880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36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제목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Jua"/>
                          <a:ea typeface="Jua"/>
                          <a:cs typeface="Jua"/>
                          <a:sym typeface="Jua"/>
                        </a:rPr>
                        <a:t>VS_Project</a:t>
                      </a:r>
                      <a:r>
                        <a:rPr lang="en-US" sz="1600" dirty="0" smtClean="0">
                          <a:latin typeface="Jua"/>
                          <a:ea typeface="Jua"/>
                          <a:cs typeface="Jua"/>
                          <a:sym typeface="Jua"/>
                        </a:rPr>
                        <a:t>(</a:t>
                      </a:r>
                      <a:r>
                        <a:rPr lang="ko-KR" altLang="en-US" sz="1600" dirty="0" smtClean="0">
                          <a:latin typeface="Jua"/>
                          <a:ea typeface="Jua"/>
                          <a:cs typeface="Jua"/>
                          <a:sym typeface="Jua"/>
                        </a:rPr>
                        <a:t>가제</a:t>
                      </a:r>
                      <a:r>
                        <a:rPr lang="en-US" altLang="ko-KR" sz="1600" dirty="0" smtClean="0">
                          <a:latin typeface="Jua"/>
                          <a:ea typeface="Jua"/>
                          <a:cs typeface="Jua"/>
                          <a:sym typeface="Jua"/>
                        </a:rPr>
                        <a:t>)</a:t>
                      </a:r>
                      <a:endParaRPr sz="160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장르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2D 액션, 로그라이트, 뱀서라이크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플랫폼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Mobile(Android,iOS)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타겟층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10~30대의 폭넓은 타겟층 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가볍게 게임을 즐기고 싶은 유저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플레이 타임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스테이지 최대 플레이 타임 20분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반복 컨텐츠와 현상금 시스템으로 게임 지속성을 높임 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제작 툴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Unity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팀명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Jua"/>
                          <a:ea typeface="Jua"/>
                          <a:cs typeface="Jua"/>
                          <a:sym typeface="Jua"/>
                        </a:rPr>
                        <a:t>블랙기업</a:t>
                      </a:r>
                      <a:endParaRPr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00" y="1024650"/>
            <a:ext cx="2559535" cy="11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50" y="3594350"/>
            <a:ext cx="1417175" cy="10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75" y="2379475"/>
            <a:ext cx="2531769" cy="10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53363" y="2119175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Jua"/>
                <a:ea typeface="Jua"/>
                <a:cs typeface="Jua"/>
                <a:sym typeface="Jua"/>
              </a:rPr>
              <a:t>뱀파이어 서바이벌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91638" y="4616063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Jua"/>
                <a:ea typeface="Jua"/>
                <a:cs typeface="Jua"/>
                <a:sym typeface="Jua"/>
              </a:rPr>
              <a:t>탕탕 특공대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95488" y="3238100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Jua"/>
                <a:ea typeface="Jua"/>
                <a:cs typeface="Jua"/>
                <a:sym typeface="Jua"/>
              </a:rPr>
              <a:t>홀로큐어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BM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16" name="Google Shape;5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75" y="1021125"/>
            <a:ext cx="2513409" cy="1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75" y="2433675"/>
            <a:ext cx="2513400" cy="140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75" y="1402125"/>
            <a:ext cx="2631304" cy="12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275" y="2617725"/>
            <a:ext cx="2631300" cy="12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3300" y="2029300"/>
            <a:ext cx="1806751" cy="192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3300" y="663513"/>
            <a:ext cx="1806751" cy="13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6"/>
          <p:cNvSpPr txBox="1"/>
          <p:nvPr/>
        </p:nvSpPr>
        <p:spPr>
          <a:xfrm>
            <a:off x="32225" y="3843525"/>
            <a:ext cx="319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수집형 RPG같은 </a:t>
            </a:r>
            <a:r>
              <a:rPr lang="ko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캐릭터 중심</a:t>
            </a:r>
            <a:r>
              <a:rPr lang="ko">
                <a:latin typeface="Jua"/>
                <a:ea typeface="Jua"/>
                <a:cs typeface="Jua"/>
                <a:sym typeface="Jua"/>
              </a:rPr>
              <a:t>의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부분 유료화BM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965475" y="384757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유료 게임으로 판매하는 </a:t>
            </a:r>
            <a:r>
              <a:rPr lang="ko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패키지BM</a:t>
            </a:r>
            <a:endParaRPr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4" name="Google Shape;524;p56"/>
          <p:cNvSpPr txBox="1"/>
          <p:nvPr/>
        </p:nvSpPr>
        <p:spPr>
          <a:xfrm>
            <a:off x="5691475" y="3951225"/>
            <a:ext cx="319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인게임 광고와 장비</a:t>
            </a:r>
            <a:r>
              <a:rPr lang="ko">
                <a:latin typeface="Jua"/>
                <a:ea typeface="Jua"/>
                <a:cs typeface="Jua"/>
                <a:sym typeface="Jua"/>
              </a:rPr>
              <a:t>를 중심으로 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부분 유료화 BM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BM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30" name="Google Shape;5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50" y="884350"/>
            <a:ext cx="3303799" cy="152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50" y="2410625"/>
            <a:ext cx="3303807" cy="15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 txBox="1"/>
          <p:nvPr/>
        </p:nvSpPr>
        <p:spPr>
          <a:xfrm>
            <a:off x="734475" y="3930575"/>
            <a:ext cx="31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유료 게임으로 판매하는 </a:t>
            </a:r>
            <a:r>
              <a:rPr lang="ko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패키지BM</a:t>
            </a:r>
            <a:endParaRPr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33" name="Google Shape;533;p57"/>
          <p:cNvSpPr txBox="1"/>
          <p:nvPr/>
        </p:nvSpPr>
        <p:spPr>
          <a:xfrm>
            <a:off x="4425125" y="1029800"/>
            <a:ext cx="41760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현재는 </a:t>
            </a:r>
            <a:r>
              <a:rPr lang="ko" sz="16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게임의 완성도를 중시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하는 팀 방향성에 맞게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패키지 게임 BM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으로 설계중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추후 팀이 확정되면 BM에 대한 구체적인 논의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가 있을 예정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34" name="Google Shape;534;p57"/>
          <p:cNvCxnSpPr/>
          <p:nvPr/>
        </p:nvCxnSpPr>
        <p:spPr>
          <a:xfrm flipH="1">
            <a:off x="4196550" y="886825"/>
            <a:ext cx="7200" cy="32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3671900" y="1017750"/>
            <a:ext cx="4924200" cy="34737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Jua"/>
                <a:ea typeface="Jua"/>
                <a:cs typeface="Jua"/>
                <a:sym typeface="Jua"/>
              </a:rPr>
              <a:t>뱀서라이크 모바일게임의 엄청난 잠재력</a:t>
            </a:r>
            <a:endParaRPr sz="16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732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장르 선정 이유</a:t>
            </a:r>
            <a:endParaRPr sz="231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0" y="1459229"/>
            <a:ext cx="2441500" cy="184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497" y="1560913"/>
            <a:ext cx="4390563" cy="9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512" y="2952738"/>
            <a:ext cx="4338825" cy="819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7"/>
          <p:cNvSpPr txBox="1"/>
          <p:nvPr/>
        </p:nvSpPr>
        <p:spPr>
          <a:xfrm>
            <a:off x="297500" y="3409950"/>
            <a:ext cx="2865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뱀서라이크 모바일의 대표작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[탕탕 특공대]</a:t>
            </a:r>
            <a:r>
              <a:rPr lang="ko" sz="1500">
                <a:latin typeface="Jua"/>
                <a:ea typeface="Jua"/>
                <a:cs typeface="Jua"/>
                <a:sym typeface="Jua"/>
              </a:rPr>
              <a:t>의 대성공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639337" y="2432113"/>
            <a:ext cx="27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[탕탕 특공대]의 기기 별 사용자 순위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639337" y="3695700"/>
            <a:ext cx="27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[탕탕 특공대]의 기기 별 매출 순위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810512" y="4152750"/>
            <a:ext cx="275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Jua"/>
                <a:ea typeface="Jua"/>
                <a:cs typeface="Jua"/>
                <a:sym typeface="Jua"/>
              </a:rPr>
              <a:t>출처 : 모바일 인덱스</a:t>
            </a:r>
            <a:endParaRPr sz="1000" b="1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>
            <a:off x="3346450" y="955125"/>
            <a:ext cx="0" cy="38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1732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장르 선정 이유</a:t>
            </a:r>
            <a:endParaRPr sz="231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11712" y="894025"/>
            <a:ext cx="275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Jua"/>
                <a:ea typeface="Jua"/>
                <a:cs typeface="Jua"/>
                <a:sym typeface="Jua"/>
              </a:rPr>
              <a:t>성공 비결은 무엇일까?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25" y="894025"/>
            <a:ext cx="3479302" cy="1848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18"/>
          <p:cNvSpPr txBox="1"/>
          <p:nvPr/>
        </p:nvSpPr>
        <p:spPr>
          <a:xfrm>
            <a:off x="351275" y="1654875"/>
            <a:ext cx="4459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ua"/>
              <a:buAutoNum type="arabicPeriod"/>
            </a:pP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가볍게 즐기는 게임 스타일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(뱀서라이크)과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모바일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 플랫폼의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편리함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이 만남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ua"/>
              <a:buAutoNum type="arabicPeriod"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호불호 없는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아기자기한 그래픽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으로 폭넓은 타겟층 확보 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ua"/>
              <a:buAutoNum type="arabicPeriod"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기존 뱀파이어 서바이벌의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플레이타임(30분)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을 대폭 줄여 더욱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 짧은 플레이를 유도함(15분)</a:t>
            </a:r>
            <a:endParaRPr sz="1600">
              <a:solidFill>
                <a:srgbClr val="CC0000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Jua"/>
              <a:ea typeface="Jua"/>
              <a:cs typeface="Jua"/>
              <a:sym typeface="Ju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ua"/>
              <a:buAutoNum type="arabicPeriod"/>
            </a:pP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많은 스테이지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를 만들어 </a:t>
            </a:r>
            <a:r>
              <a:rPr lang="ko" sz="16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게임 난이도를 극도로 세분화</a:t>
            </a:r>
            <a:r>
              <a:rPr lang="ko" sz="1600">
                <a:latin typeface="Jua"/>
                <a:ea typeface="Jua"/>
                <a:cs typeface="Jua"/>
                <a:sym typeface="Jua"/>
              </a:rPr>
              <a:t>하여 유저에게 성장경험을 지속적으로 제공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013" y="2877100"/>
            <a:ext cx="2613925" cy="19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장르 선정 이유</a:t>
            </a:r>
            <a:endParaRPr sz="231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98237" y="3595950"/>
            <a:ext cx="27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닌자 서바이벌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50" y="1246750"/>
            <a:ext cx="2200950" cy="2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062562" y="3595950"/>
            <a:ext cx="27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론리 서바이벌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156112" y="3574763"/>
            <a:ext cx="27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지구 정화 프로젝트</a:t>
            </a:r>
            <a:endParaRPr sz="1200"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473" y="1246750"/>
            <a:ext cx="1412078" cy="2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550" y="1246760"/>
            <a:ext cx="1378934" cy="2309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2355975" y="736150"/>
            <a:ext cx="399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Jua"/>
                <a:ea typeface="Jua"/>
                <a:cs typeface="Jua"/>
                <a:sym typeface="Jua"/>
              </a:rPr>
              <a:t>이외에도 다양한 탕탕특공대 아류작들의 등장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800" y="1246750"/>
            <a:ext cx="1398467" cy="2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267" y="1289783"/>
            <a:ext cx="1352533" cy="2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4350" y="3631375"/>
            <a:ext cx="1364150" cy="3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7372" y="3587163"/>
            <a:ext cx="1336450" cy="38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4088" y="3894500"/>
            <a:ext cx="2145775" cy="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311700" y="4238250"/>
            <a:ext cx="604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Jua"/>
                <a:ea typeface="Jua"/>
                <a:cs typeface="Jua"/>
                <a:sym typeface="Jua"/>
              </a:rPr>
              <a:t>아류작들도 큰 성공을 거둘 정도로 </a:t>
            </a: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모바일에 매우 최적화된 게임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 스타일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 flipH="1">
            <a:off x="2889925" y="1257800"/>
            <a:ext cx="2700" cy="22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9"/>
          <p:cNvCxnSpPr/>
          <p:nvPr/>
        </p:nvCxnSpPr>
        <p:spPr>
          <a:xfrm flipH="1">
            <a:off x="5970325" y="1269913"/>
            <a:ext cx="2700" cy="22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핵심컨셉</a:t>
            </a:r>
            <a:r>
              <a:rPr lang="ko" sz="2311">
                <a:latin typeface="Jua"/>
                <a:ea typeface="Jua"/>
                <a:cs typeface="Jua"/>
                <a:sym typeface="Jua"/>
              </a:rPr>
              <a:t>_기획방향성</a:t>
            </a:r>
            <a:endParaRPr sz="1422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33" name="Google Shape;133;p20"/>
          <p:cNvGraphicFramePr/>
          <p:nvPr/>
        </p:nvGraphicFramePr>
        <p:xfrm>
          <a:off x="1151250" y="842810"/>
          <a:ext cx="7324100" cy="4153855"/>
        </p:xfrm>
        <a:graphic>
          <a:graphicData uri="http://schemas.openxmlformats.org/drawingml/2006/table">
            <a:tbl>
              <a:tblPr>
                <a:noFill/>
                <a:tableStyleId>{8016C673-286A-46F2-A7E7-7CD9EB7A9071}</a:tableStyleId>
              </a:tblPr>
              <a:tblGrid>
                <a:gridCol w="177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뱀서라이크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-뱀파이어 서바이벌를 기반으로 한 뱀서라이크류의 게임을 제작 목표로 함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짧은 플레이 타임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-최대 플레이 타임 20분의 짧은 스테이지를 기반으로 한 반복 컨텐츠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가벼운 전투와 무거운 전투의 조화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-몬스터 웨이브 기반의 가벼운 전투와 보스전을 중심으로 무거운 전투의 적절한 조화를 통해 플레이어의 재미 추구 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많은 스테이지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-스테이지를 많이 만들어 유저의 성장곡선을 최대한 완만히 하고자 하였고, 유저의 성장경험을 지속적으로 제공하고자 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latin typeface="Jua"/>
                          <a:ea typeface="Jua"/>
                          <a:cs typeface="Jua"/>
                          <a:sym typeface="Jua"/>
                        </a:rPr>
                        <a:t>다양한 캐릭터</a:t>
                      </a:r>
                      <a:endParaRPr sz="1500"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-각종 컨셉의 캐릭터를 만들어 매판 새로운 캐릭터를 사용해 다양한 플레이를 즐길 수 있는 게임을 목표</a:t>
                      </a:r>
                      <a:endParaRPr sz="13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각종 성장 요소와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Jua"/>
                          <a:ea typeface="Jua"/>
                          <a:cs typeface="Jua"/>
                          <a:sym typeface="Jua"/>
                        </a:rPr>
                        <a:t>다양한 해금 요소</a:t>
                      </a:r>
                      <a:endParaRPr b="1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-기본 스탯 상승, 캐릭터 진화, 캐릭터 숙련도 등 다양한 캐릭터 성장요소로 로그라이크 RPG 요소를 추가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Jua"/>
                          <a:ea typeface="Jua"/>
                          <a:cs typeface="Jua"/>
                          <a:sym typeface="Jua"/>
                        </a:rPr>
                        <a:t>-고유장비, 무기, 캐릭터 해금을 통해 유저가 컨텐츠를 해금할 수 록 여러 플레이 스타일을 이끌고자함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핵심컨셉</a:t>
            </a:r>
            <a:r>
              <a:rPr lang="ko" sz="2311">
                <a:latin typeface="Jua"/>
                <a:ea typeface="Jua"/>
                <a:cs typeface="Jua"/>
                <a:sym typeface="Jua"/>
              </a:rPr>
              <a:t>_아트 방향성</a:t>
            </a:r>
            <a:endParaRPr sz="533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857650" y="871775"/>
            <a:ext cx="5065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Jua"/>
                <a:ea typeface="Jua"/>
                <a:cs typeface="Jua"/>
                <a:sym typeface="Jua"/>
              </a:rPr>
              <a:t>아트 방향성</a:t>
            </a:r>
            <a:endParaRPr sz="2000" b="1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Jua"/>
              <a:buChar char="●"/>
            </a:pPr>
            <a:r>
              <a:rPr lang="ko" sz="1700">
                <a:latin typeface="Jua"/>
                <a:ea typeface="Jua"/>
                <a:cs typeface="Jua"/>
                <a:sym typeface="Jua"/>
              </a:rPr>
              <a:t>판타지 컨셉의 </a:t>
            </a: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2D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 </a:t>
            </a: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픽셀 그래픽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을 기반</a:t>
            </a:r>
            <a:endParaRPr sz="17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Jua"/>
              <a:buChar char="●"/>
            </a:pPr>
            <a:r>
              <a:rPr lang="ko" sz="1700">
                <a:latin typeface="Jua"/>
                <a:ea typeface="Jua"/>
                <a:cs typeface="Jua"/>
                <a:sym typeface="Jua"/>
              </a:rPr>
              <a:t>모험을 떠나는 듯한 </a:t>
            </a: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밝은 색감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의 화면 구성</a:t>
            </a:r>
            <a:endParaRPr sz="17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Jua"/>
              <a:buChar char="●"/>
            </a:pP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아기자기한 몬스터, 보스의 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외형</a:t>
            </a:r>
            <a:endParaRPr sz="17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Jua"/>
              <a:buChar char="●"/>
            </a:pP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스테이지마다 컨셉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에 맞게 개성있는 디자인 구축</a:t>
            </a:r>
            <a:endParaRPr sz="17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Jua"/>
              <a:buChar char="●"/>
            </a:pP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스킬과 어울리는 캐릭터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 디자인 구축</a:t>
            </a:r>
            <a:endParaRPr sz="17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Jua"/>
              <a:ea typeface="Jua"/>
              <a:cs typeface="Jua"/>
              <a:sym typeface="J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Jua"/>
              <a:buChar char="●"/>
            </a:pPr>
            <a:r>
              <a:rPr lang="ko" sz="1700">
                <a:solidFill>
                  <a:srgbClr val="CC0000"/>
                </a:solidFill>
                <a:latin typeface="Jua"/>
                <a:ea typeface="Jua"/>
                <a:cs typeface="Jua"/>
                <a:sym typeface="Jua"/>
              </a:rPr>
              <a:t>유니티 에셋</a:t>
            </a:r>
            <a:r>
              <a:rPr lang="ko" sz="1700">
                <a:latin typeface="Jua"/>
                <a:ea typeface="Jua"/>
                <a:cs typeface="Jua"/>
                <a:sym typeface="Jua"/>
              </a:rPr>
              <a:t>을 활용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63" y="908800"/>
            <a:ext cx="2918126" cy="1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63" y="2697000"/>
            <a:ext cx="2984300" cy="2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1948</Words>
  <Application>Microsoft Office PowerPoint</Application>
  <PresentationFormat>화면 슬라이드 쇼(16:9)</PresentationFormat>
  <Paragraphs>412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Lato</vt:lpstr>
      <vt:lpstr>Arial</vt:lpstr>
      <vt:lpstr>Playfair Display</vt:lpstr>
      <vt:lpstr>Jua</vt:lpstr>
      <vt:lpstr>Coral</vt:lpstr>
      <vt:lpstr>게임 제안서</vt:lpstr>
      <vt:lpstr>목차</vt:lpstr>
      <vt:lpstr>PowerPoint 프레젠테이션</vt:lpstr>
      <vt:lpstr>게임개요</vt:lpstr>
      <vt:lpstr>장르 선정 이유</vt:lpstr>
      <vt:lpstr>장르 선정 이유</vt:lpstr>
      <vt:lpstr>장르 선정 이유</vt:lpstr>
      <vt:lpstr>핵심컨셉_기획방향성</vt:lpstr>
      <vt:lpstr>핵심컨셉_아트 방향성</vt:lpstr>
      <vt:lpstr>PowerPoint 프레젠테이션</vt:lpstr>
      <vt:lpstr>시놉시스</vt:lpstr>
      <vt:lpstr>세계관</vt:lpstr>
      <vt:lpstr>특징_뱀서라이크</vt:lpstr>
      <vt:lpstr>특징_뱀서라이크</vt:lpstr>
      <vt:lpstr>특징_뱀서라이크</vt:lpstr>
      <vt:lpstr>특징_스테이지 구성</vt:lpstr>
      <vt:lpstr>특징_스테이지 구성</vt:lpstr>
      <vt:lpstr>특징_스테이지 구성</vt:lpstr>
      <vt:lpstr>특징_스테이지 구성</vt:lpstr>
      <vt:lpstr>특징_스테이지 구성</vt:lpstr>
      <vt:lpstr>특징_캐릭터</vt:lpstr>
      <vt:lpstr>특징_캐릭터</vt:lpstr>
      <vt:lpstr>특징_캐릭터</vt:lpstr>
      <vt:lpstr>특징_캐릭터</vt:lpstr>
      <vt:lpstr>특징_캐릭터</vt:lpstr>
      <vt:lpstr>특징_캐릭터</vt:lpstr>
      <vt:lpstr>특징_성장요소</vt:lpstr>
      <vt:lpstr>특징_성장요소</vt:lpstr>
      <vt:lpstr>특징_성장요소</vt:lpstr>
      <vt:lpstr>특징_성장요소</vt:lpstr>
      <vt:lpstr>특징_해금요소</vt:lpstr>
      <vt:lpstr>특징_해금요소</vt:lpstr>
      <vt:lpstr>PowerPoint 프레젠테이션</vt:lpstr>
      <vt:lpstr>플레이 흐름</vt:lpstr>
      <vt:lpstr>주요 요소</vt:lpstr>
      <vt:lpstr>UI_게임플레이</vt:lpstr>
      <vt:lpstr>UI_캐릭터</vt:lpstr>
      <vt:lpstr>UI_마을</vt:lpstr>
      <vt:lpstr>UI_UI플로우</vt:lpstr>
      <vt:lpstr>BM</vt:lpstr>
      <vt:lpstr>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제안서</dc:title>
  <cp:lastModifiedBy>김경연</cp:lastModifiedBy>
  <cp:revision>1</cp:revision>
  <dcterms:modified xsi:type="dcterms:W3CDTF">2023-03-15T06:09:24Z</dcterms:modified>
</cp:coreProperties>
</file>